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5265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d94554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上分点4 相邻与不相邻问题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9e23c0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上分点5 定序问题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a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479803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上分点1 排列的概念与简单的排列问题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27a94ba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上分点2 排列数公式的应用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5d13d6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上分点3 特殊元素与特殊位置问题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0_1#17f7df91d?vop=1&amp;pid=85d13d6ad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将4名乡村振兴志愿者分配到科技助农、文艺文化、科普宣传和乡村环境治理4个项目进行培训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，每个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项目只分配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1名志愿者，志愿者小王不去文艺文化项目，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则不同的分配方案共有(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21_1#17f7df91d.bracket?vop=1&amp;pid=85d13d6ad&amp;color=0,0,0&amp;vpa=7&amp;vtp=1"/>
          <p:cNvSpPr/>
          <p:nvPr/>
        </p:nvSpPr>
        <p:spPr>
          <a:xfrm>
            <a:off x="89212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0_2#17f7df91d.choices?vop=1&amp;pid=85d13d6ad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endParaRPr lang="en-US" altLang="zh-CN" sz="1800" dirty="0"/>
          </a:p>
        </p:txBody>
      </p:sp>
      <p:sp>
        <p:nvSpPr>
          <p:cNvPr id="5" name="QC_6_EX.22_1#17f7df91d?vop=1&amp;pid=85d13d6ad&amp;color=0,0,0&amp;vtp=1&amp;bbb=1&amp;hb=1"/>
          <p:cNvSpPr/>
          <p:nvPr/>
        </p:nvSpPr>
        <p:spPr>
          <a:xfrm>
            <a:off x="832104" y="2313297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若采用特殊元素优先法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则根据志愿者小王不去文艺文化项目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可以先将小王分配到其他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项目之一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再分配其他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名志愿者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利用分步乘法计数原理求不同的分配方案数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若采用特殊位置优先法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则文艺文化项目不能分配志愿者小王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先从其他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名志愿者中选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人分配到文艺文化项目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再将剩下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配到其他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个项目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利用分步乘法计数原理求不同的分配方案数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此外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也可用间接法求解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23_1#17f7df91d?vop=1&amp;pid=85d13d6ad&amp;color=0,0,0&amp;vtp=1&amp;bbb=1&amp;hb=1"/>
              <p:cNvSpPr/>
              <p:nvPr/>
            </p:nvSpPr>
            <p:spPr>
              <a:xfrm>
                <a:off x="832104" y="3917307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（特殊元素优先法）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由题意，先将志愿者小王分配到其他3个项目之一，有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）分配方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，再将其他3名志愿者分配到剩下的3个项目，有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（种）分配方法，由分步乘法计数原理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，志愿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者小王不去文艺文化项目的分配方法有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3×6=18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23_1#17f7df91d?vop=1&amp;pid=85d13d6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17307"/>
                <a:ext cx="10533888" cy="1192530"/>
              </a:xfrm>
              <a:prstGeom prst="rect">
                <a:avLst/>
              </a:prstGeom>
              <a:blipFill>
                <a:blip r:embed="rId3"/>
                <a:stretch>
                  <a:fillRect l="-1389" r="-347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23_2#17f7df91d?vop=1&amp;pid=85d13d6ad&amp;color=0,0,0&amp;mp=1&amp;vtp=1&amp;bt=1&amp;bbb=1&amp;hb=1"/>
              <p:cNvSpPr/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一题多解1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特殊位置优先法）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因为志愿者小王不去文艺文化项目，所以先从其他3名志愿者中选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1名志愿者分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配到文艺文化项目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（种）分配方法，再将剩余3名志愿者分配到剩下的3个项目，有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种）分配方法，由分步乘法计数原理，志愿者小王不去文艺文化项目的分配方法有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3×6=18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）.故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题多解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间接法）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，4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名志愿者任意分配共有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分配方法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若志愿者小王去文艺文化项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目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其他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名志愿者任意分配有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分配方法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所以志愿者小王不去文艺文化项目的分配方法有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24−6=18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AS.23_2#17f7df91d?vop=1&amp;pid=85d13d6ad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3955"/>
              </a:xfrm>
              <a:prstGeom prst="rect">
                <a:avLst/>
              </a:prstGeom>
              <a:blipFill>
                <a:blip r:embed="rId3"/>
                <a:stretch>
                  <a:fillRect l="-1389" r="-1215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24_1#410004f1a?vop=1&amp;pid=85d13d6ad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现从甲、乙、丙、丁、戊、己6家企业中选出4家，分别派往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四个不同的科技交流活动进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行成果展示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，且必须同时满足条件：①甲和乙中至少有1家被选中；②若甲被选中，则必须去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乙被选中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，则不能去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则不同的安排方式种数为(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24_1#410004f1a?vop=1&amp;pid=85d13d6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25_1#410004f1a.bracket?vop=1&amp;pid=85d13d6ad&amp;color=0,0,0&amp;vpa=8&amp;vtp=1"/>
          <p:cNvSpPr/>
          <p:nvPr/>
        </p:nvSpPr>
        <p:spPr>
          <a:xfrm>
            <a:off x="6438678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4_2#410004f1a.choices?vop=1&amp;pid=85d13d6ad&amp;color=0,0,0&amp;vtp=1&amp;bbb=1"/>
          <p:cNvSpPr/>
          <p:nvPr/>
        </p:nvSpPr>
        <p:spPr>
          <a:xfrm>
            <a:off x="832104" y="227583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4897" algn="l"/>
                <a:tab pos="5311394" algn="l"/>
                <a:tab pos="80178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96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336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26_1#410004f1a?vop=1&amp;pid=85d13d6ad&amp;color=0,0,0&amp;vtp=1&amp;bbb=1&amp;hb=1"/>
              <p:cNvSpPr/>
              <p:nvPr/>
            </p:nvSpPr>
            <p:spPr>
              <a:xfrm>
                <a:off x="832104" y="2640322"/>
                <a:ext cx="10533888" cy="120129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【解析】若选中甲，没选中乙，共有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（种）安排方式；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选中乙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，没选中甲，共有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（种）安排方式；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若甲和乙都被选中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（种）安排方式，所以不同的安排方式种数为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24+72+24=120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26_1#410004f1a?vop=1&amp;pid=85d13d6a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0322"/>
                <a:ext cx="10533888" cy="1201293"/>
              </a:xfrm>
              <a:prstGeom prst="rect">
                <a:avLst/>
              </a:prstGeom>
              <a:blipFill>
                <a:blip r:embed="rId4"/>
                <a:stretch>
                  <a:fillRect l="-1389" r="-3241" b="-121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_1#453bc2efa?vop=1&amp;pid=85d13d6ad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如图，在两行三列的网格中放入标有数字1，2，3，4，5，6的六张卡片，每格只放一张卡片，则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有最左边一列两个数字之和为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”的不同的放法有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6_AN.28_1#453bc2efa.blank?vop=1&amp;pid=85d13d6ad&amp;color=0,0,0&amp;vpa=9&amp;vtp=1&amp;bbb=1"/>
          <p:cNvSpPr/>
          <p:nvPr/>
        </p:nvSpPr>
        <p:spPr>
          <a:xfrm>
            <a:off x="5758910" y="14476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</a:t>
            </a:r>
            <a:endParaRPr lang="en-US" altLang="zh-CN" dirty="0"/>
          </a:p>
        </p:txBody>
      </p:sp>
      <p:pic>
        <p:nvPicPr>
          <p:cNvPr id="4" name="QB_6_BD.27_2#453bc2efa?vop=1&amp;pid=85d13d6ad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63440" y="1978017"/>
            <a:ext cx="2871216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B_6_EX.29_1#453bc2efa?vop=1&amp;pid=85d13d6ad&amp;color=0,0,0&amp;vtp=1&amp;bbb=1&amp;hb=1"/>
          <p:cNvSpPr/>
          <p:nvPr/>
        </p:nvSpPr>
        <p:spPr>
          <a:xfrm>
            <a:off x="832104" y="303211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根据特殊位置优先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先考虑最左边一列两个数字为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根据题意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，3，5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不能放在同一列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用间接法可得出放法种数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同理可得出最左边一列两个数字为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的放法种数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即可得解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6_AS.30_1#453bc2efa?vop=1&amp;pid=85d13d6ad&amp;color=0,0,0&amp;vtp=1&amp;bt=1&amp;bbb=1&amp;hb=1"/>
              <p:cNvSpPr/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【解析】在标有数字1，2，3，4，5，6的六张卡片中，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2+6=3+5=8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最左边一列两个数字为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2和6，则根据题意，3，5不能放在同一列，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，右边两列不同的放法种数为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（提示：右边两列4个数的全排列，减去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3，5排在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同一列的放法种数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以若最左边一列两个数字为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2和6，符合条件的放法种数为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2×16=32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，若最左边一列两个数字为3和5，符合条件的放法种数为32.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因此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，满足条件的放法种数为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32×2=64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6_AS.30_1#453bc2efa?vop=1&amp;pid=85d13d6ad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68930"/>
              </a:xfrm>
              <a:prstGeom prst="rect">
                <a:avLst/>
              </a:prstGeom>
              <a:blipFill>
                <a:blip r:embed="rId3"/>
                <a:stretch>
                  <a:fillRect l="-1389" b="-48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aaaaea255?vop=1&amp;pid=fd945547d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在单层书架上有五本书，分别是《三国演义（上）》《三国演义（下）》《水浒传》《西游记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》《红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楼梦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》，现要求《三国演义（上）》和《三国演义（下）》放在一起，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那么不同的放书顺序有(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32_1#aaaaea255.bracket?vop=1&amp;pid=fd945547d&amp;color=0,0,0&amp;vpa=10&amp;vtp=1"/>
          <p:cNvSpPr/>
          <p:nvPr/>
        </p:nvSpPr>
        <p:spPr>
          <a:xfrm>
            <a:off x="103880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31_2#aaaaea255.choices?vop=1&amp;pid=fd945547d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05044" algn="l"/>
                <a:tab pos="79512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3_1#aaaaea255?vop=1&amp;pid=fd945547d&amp;color=0,0,0&amp;vtp=1&amp;bbb=1&amp;hb=1"/>
              <p:cNvSpPr/>
              <p:nvPr/>
            </p:nvSpPr>
            <p:spPr>
              <a:xfrm>
                <a:off x="832104" y="2266307"/>
                <a:ext cx="10533888" cy="7822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解析】《三国演义（上）》和《三国演义（下）》进行全排列，有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种排法，将它们“捆绑”在一起</a:t>
                </a:r>
                <a:r>
                  <a:rPr lang="en-US" altLang="zh-CN" sz="1800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，与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 spc="-5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其他三本书进行全排列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种排法，由分步乘法计数原理，得不同的放书顺序有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 spc="-5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 spc="-5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b="0" i="0" spc="-5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spc="-5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（种）.故选C.</a:t>
                </a:r>
                <a:endParaRPr lang="en-US" altLang="zh-CN" spc="-50" dirty="0"/>
              </a:p>
            </p:txBody>
          </p:sp>
        </mc:Choice>
        <mc:Fallback>
          <p:sp>
            <p:nvSpPr>
              <p:cNvPr id="5" name="QC_6_AS.33_1#aaaaea255?vop=1&amp;pid=fd945547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782257"/>
              </a:xfrm>
              <a:prstGeom prst="rect">
                <a:avLst/>
              </a:prstGeom>
              <a:blipFill>
                <a:blip r:embed="rId3"/>
                <a:stretch>
                  <a:fillRect l="-1389" r="-926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4_1#5bbfecff2?vop=1&amp;pid=fd945547d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在某次研讨会中，甲、乙、丙、丁、戊、己6位专家轮流发言，其中甲和乙不能连续发言，则这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6位专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家的不同发言顺序共有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35_1#5bbfecff2.bracket?vop=1&amp;pid=fd945547d&amp;color=0,0,0&amp;vpa=11&amp;vtp=1"/>
          <p:cNvSpPr/>
          <p:nvPr/>
        </p:nvSpPr>
        <p:spPr>
          <a:xfrm>
            <a:off x="34157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34_2#5bbfecff2.choices?vop=1&amp;pid=fd945547d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0147" algn="l"/>
                <a:tab pos="5374894" algn="l"/>
                <a:tab pos="80496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6_1#5bbfecff2?vop=1&amp;pid=fd945547d&amp;color=0,0,0&amp;vtp=1&amp;bbb=1&amp;hb=1"/>
              <p:cNvSpPr/>
              <p:nvPr/>
            </p:nvSpPr>
            <p:spPr>
              <a:xfrm>
                <a:off x="832104" y="2266307"/>
                <a:ext cx="10533888" cy="7830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【解析】先将除了甲、乙外的4位专家全排列，有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种方法，再将甲、乙插入4位专家形成的5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个间隔中，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种方法，所以这6位专家的不同发言顺序共有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6_1#5bbfecff2?vop=1&amp;pid=fd945547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783019"/>
              </a:xfrm>
              <a:prstGeom prst="rect">
                <a:avLst/>
              </a:prstGeom>
              <a:blipFill>
                <a:blip r:embed="rId3"/>
                <a:stretch>
                  <a:fillRect l="-1389" r="-1042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7_1#9ba47d08f?vop=1&amp;pid=fd945547d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中国古代儒家提出的“六艺”指：礼、乐、射、御、书、数.某校国学社团计划开展“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六艺”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课程讲座活动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，周六这天准备连排六节课，每艺一节，排课有如下要求：礼与乐不能相邻，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射和御要相邻，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“六艺”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课程讲座活动的不同排课顺序共有(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38_1#9ba47d08f.bracket?vop=1&amp;pid=fd945547d&amp;color=0,0,0&amp;vpa=12&amp;vtp=1"/>
          <p:cNvSpPr/>
          <p:nvPr/>
        </p:nvSpPr>
        <p:spPr>
          <a:xfrm>
            <a:off x="5587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7_2#9ba47d08f.choices?vop=1&amp;pid=fd945547d&amp;color=0,0,0&amp;vtp=1&amp;bbb=1"/>
          <p:cNvSpPr/>
          <p:nvPr/>
        </p:nvSpPr>
        <p:spPr>
          <a:xfrm>
            <a:off x="832104" y="231780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71572" algn="l"/>
                <a:tab pos="5305044" algn="l"/>
                <a:tab pos="79512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39_1#9ba47d08f?vop=1&amp;pid=fd945547d&amp;color=0,0,0&amp;vtp=1&amp;bbb=1&amp;hb=1"/>
              <p:cNvSpPr/>
              <p:nvPr/>
            </p:nvSpPr>
            <p:spPr>
              <a:xfrm>
                <a:off x="832104" y="2738112"/>
                <a:ext cx="10533888" cy="16209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【解析】由题意知，礼与乐不能相邻，射与御要相邻，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将射与御进行捆绑看成一个整体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种排课顺序；然后与书、数进行排序，共有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种排课顺序；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最后将乐与礼插入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4个空即可，共有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种排课顺序.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由于是分步进行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（种）排课顺序.故选D.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39_1#9ba47d08f?vop=1&amp;pid=fd945547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38112"/>
                <a:ext cx="10533888" cy="1620901"/>
              </a:xfrm>
              <a:prstGeom prst="rect">
                <a:avLst/>
              </a:prstGeom>
              <a:blipFill>
                <a:blip r:embed="rId3"/>
                <a:stretch>
                  <a:fillRect l="-1389" b="-8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0_1#aebcd2c3b?vop=1&amp;pid=fd945547d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高三毕业来临之际，3名教师、4名女同学和2名男同学排成一排拍照，已知3名教师互不相邻，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4名女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同学相邻且不在最左边也不在最右边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，2名男同学互不相邻且不在最左边也不在最右边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，则不同的排法共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41_1#aebcd2c3b.bracket?vop=1&amp;pid=fd945547d&amp;color=0,0,0&amp;vpa=13&amp;vtp=1"/>
          <p:cNvSpPr/>
          <p:nvPr/>
        </p:nvSpPr>
        <p:spPr>
          <a:xfrm>
            <a:off x="12440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0_2#aebcd2c3b.choices?vop=1&amp;pid=fd945547d&amp;color=0,0,0&amp;vtp=1&amp;bbb=1"/>
          <p:cNvSpPr/>
          <p:nvPr/>
        </p:nvSpPr>
        <p:spPr>
          <a:xfrm>
            <a:off x="832104" y="231780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890647" algn="l"/>
                <a:tab pos="5501894" algn="l"/>
                <a:tab pos="811314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144种</a:t>
            </a:r>
            <a:endParaRPr lang="en-US" altLang="zh-CN" sz="1800" dirty="0"/>
          </a:p>
        </p:txBody>
      </p:sp>
      <p:sp>
        <p:nvSpPr>
          <p:cNvPr id="5" name="QC_6_EX.42_1#aebcd2c3b?vop=1&amp;pid=fd945547d&amp;color=0,0,0&amp;vtp=1&amp;bbb=1&amp;hb=1"/>
          <p:cNvSpPr/>
          <p:nvPr/>
        </p:nvSpPr>
        <p:spPr>
          <a:xfrm>
            <a:off x="832104" y="273811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名教师互不相邻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，4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名女同学相邻且不在最左边也不在最右边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名男同学互不相邻且不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在最左边也不在最右边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所以本题综合考查了相邻问题捆绑法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不相邻问题插空法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3_1#aebcd2c3b?vop=1&amp;pid=fd945547d&amp;color=0,0,0&amp;vtp=1&amp;bbb=1&amp;hb=1"/>
              <p:cNvSpPr/>
              <p:nvPr/>
            </p:nvSpPr>
            <p:spPr>
              <a:xfrm>
                <a:off x="832104" y="3510907"/>
                <a:ext cx="10533888" cy="20400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【解析】第一步：先将3名教师全排列，共有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种排法；第二步：将4名女同学“捆绑”在一起，共有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；第三步：将“捆绑”在一起的4名女同学作为一个元素，在第一步后3名教师形成的中间的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中选择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1个插入，有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种排法；第四步：首先将2名男同学之中的1人，插入第三步后相邻的2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名教师中间，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然后将另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1个男同学插入由女同学与教师形成的2个空中的其中1个，共有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，所以不同的排法种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152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3_1#aebcd2c3b?vop=1&amp;pid=fd945547d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0907"/>
                <a:ext cx="10533888" cy="2040001"/>
              </a:xfrm>
              <a:prstGeom prst="rect">
                <a:avLst/>
              </a:prstGeom>
              <a:blipFill>
                <a:blip r:embed="rId3"/>
                <a:stretch>
                  <a:fillRect l="-1389" r="-2315" b="-65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4_1#1e5826366?vop=1&amp;pid=e09e23c0e&amp;color=0,0,0&amp;vtp=1&amp;bt=1&amp;bbb=1&amp;hb=1"/>
          <p:cNvSpPr/>
          <p:nvPr/>
        </p:nvSpPr>
        <p:spPr>
          <a:xfrm>
            <a:off x="832104" y="1080000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某道菜的烹饪需要用到鸡汤、鸡脯肉、香菇、新笋、豆腐干、果干、茄子共七种材料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，烹饪时要求香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、新笋、豆腐干一起下锅，茄子在鸡脯肉后下锅，鸡汤最后下锅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，则烹饪这道菜时不同的下锅顺序共有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45_1#1e5826366.bracket?vop=1&amp;pid=e09e23c0e&amp;color=0,0,0&amp;vpa=14&amp;vtp=1"/>
          <p:cNvSpPr/>
          <p:nvPr/>
        </p:nvSpPr>
        <p:spPr>
          <a:xfrm>
            <a:off x="10154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4_2#1e5826366.choices?vop=1&amp;pid=e09e23c0e&amp;color=0,0,0&amp;vtp=1&amp;bbb=1"/>
          <p:cNvSpPr/>
          <p:nvPr/>
        </p:nvSpPr>
        <p:spPr>
          <a:xfrm>
            <a:off x="832104" y="231780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28种</a:t>
            </a:r>
            <a:endParaRPr lang="en-US" altLang="zh-CN" sz="1800" dirty="0"/>
          </a:p>
        </p:txBody>
      </p:sp>
      <p:sp>
        <p:nvSpPr>
          <p:cNvPr id="5" name="QC_6_EX.46_1#1e5826366?vop=1&amp;pid=e09e23c0e&amp;color=0,0,0&amp;vtp=1&amp;bbb=1&amp;hb=1"/>
          <p:cNvSpPr/>
          <p:nvPr/>
        </p:nvSpPr>
        <p:spPr>
          <a:xfrm>
            <a:off x="832104" y="273811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香菇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豆腐干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看作一个元素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将鸡脯肉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香菇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新笋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豆腐干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果干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茄子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四个元素进行全排列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定序问题用倍缩法可得结果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47_1#1e5826366?vop=1&amp;pid=e09e23c0e&amp;color=0,0,0&amp;vtp=1&amp;bbb=1&amp;hb=1"/>
              <p:cNvSpPr/>
              <p:nvPr/>
            </p:nvSpPr>
            <p:spPr>
              <a:xfrm>
                <a:off x="832104" y="3557897"/>
                <a:ext cx="10533888" cy="171742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【解析】将（香菇、新笋、豆腐干）看作一个元素，因为鸡汤最后下锅，所以将鸡脯肉、（香菇、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新笋、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豆腐干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）、果干、茄子四个元素进行全排列.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为结果包含两种情况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：茄子在鸡脯肉前下锅、茄子在鸡脯肉后下锅，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所以茄子在鸡脯肉后下锅的不同下锅顺序有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47_1#1e5826366?vop=1&amp;pid=e09e23c0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57897"/>
                <a:ext cx="10533888" cy="1717421"/>
              </a:xfrm>
              <a:prstGeom prst="rect">
                <a:avLst/>
              </a:prstGeom>
              <a:blipFill>
                <a:blip r:embed="rId3"/>
                <a:stretch>
                  <a:fillRect l="-1389" r="-1331" b="-49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c1d22f5b.fixed?pid=84ecbc806&amp;color=195,214,0&amp;vtp=1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bc1d22f5b.fixed?pid=84ecbc806&amp;color=255,255,255&amp;vtp=1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8_1#351b28f88?vop=1&amp;pid=e09e23c0e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高二某班6名同学参加节目表演，表演完后老师为这6名同学合影留念.合影时4人先到2人后到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，先到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4人排好队，后到的2人加入并保持排好队同学的相对顺序不变，这2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名同学的加入方法共有(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6_AN.49_1#351b28f88.bracket?vop=1&amp;pid=e09e23c0e&amp;color=0,0,0&amp;vpa=15&amp;vtp=1"/>
          <p:cNvSpPr/>
          <p:nvPr/>
        </p:nvSpPr>
        <p:spPr>
          <a:xfrm>
            <a:off x="103309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8_2#351b28f88.choices?vop=1&amp;pid=e09e23c0e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50_1#351b28f88?vop=1&amp;pid=e09e23c0e&amp;color=0,0,0&amp;vtp=1&amp;bbb=1&amp;hb=1"/>
              <p:cNvSpPr/>
              <p:nvPr/>
            </p:nvSpPr>
            <p:spPr>
              <a:xfrm>
                <a:off x="832104" y="2266307"/>
                <a:ext cx="10533888" cy="887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【解析】6人全排有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种排序方法，所以在先到的4人相对顺序不变的条件下，这2名同学共有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种）加入方法.故选D.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50_1#351b28f88?vop=1&amp;pid=e09e23c0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887730"/>
              </a:xfrm>
              <a:prstGeom prst="rect">
                <a:avLst/>
              </a:prstGeom>
              <a:blipFill>
                <a:blip r:embed="rId3"/>
                <a:stretch>
                  <a:fillRect l="-1389" b="-158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51_1#d38c8a610?vop=1&amp;pid=e09e23c0e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新情境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是自然对数的底数，被称为自然常数或者欧拉数，其数值约为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2.718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.小明是个数学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迷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，他在设置手机的数字密码时，打算将自然常数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的前6位数字2，7，1，8，2，8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进行排列得到一个6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位数密码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那么小明可以设置的不同密码个数为(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6_BD.51_1#d38c8a610?vop=1&amp;pid=e09e23c0e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52_1#d38c8a610.bracket?vop=1&amp;pid=e09e23c0e&amp;color=0,0,0&amp;vpa=16&amp;vtp=1"/>
          <p:cNvSpPr/>
          <p:nvPr/>
        </p:nvSpPr>
        <p:spPr>
          <a:xfrm>
            <a:off x="58160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1_2#d38c8a610.choices?vop=1&amp;pid=e09e23c0e&amp;color=0,0,0&amp;vtp=1&amp;bbb=1"/>
          <p:cNvSpPr/>
          <p:nvPr/>
        </p:nvSpPr>
        <p:spPr>
          <a:xfrm>
            <a:off x="832104" y="2317805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35072" algn="l"/>
                <a:tab pos="5444744" algn="l"/>
                <a:tab pos="815441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EX.53_1#d38c8a610?vop=1&amp;pid=e09e23c0e&amp;color=0,0,0&amp;vtp=1&amp;bbb=1&amp;hb=1"/>
              <p:cNvSpPr/>
              <p:nvPr/>
            </p:nvSpPr>
            <p:spPr>
              <a:xfrm>
                <a:off x="832104" y="2691122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位数字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2，7，1，8，2，8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2，2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在排列中它们之间的顺序没有区别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相当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于对应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个元素的顺序是固定的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根据倍缩法可得结果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EX.53_1#d38c8a610?vop=1&amp;pid=e09e23c0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1122"/>
                <a:ext cx="10533888" cy="770255"/>
              </a:xfrm>
              <a:prstGeom prst="rect">
                <a:avLst/>
              </a:prstGeom>
              <a:blipFill>
                <a:blip r:embed="rId4"/>
                <a:stretch>
                  <a:fillRect l="-1389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6_AS.54_1#d38c8a610?vop=1&amp;pid=e09e23c0e&amp;color=0,0,0&amp;vtp=1&amp;bbb=1&amp;hb=1"/>
              <p:cNvSpPr/>
              <p:nvPr/>
            </p:nvSpPr>
            <p:spPr>
              <a:xfrm>
                <a:off x="832104" y="3519797"/>
                <a:ext cx="10533888" cy="952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【解析】6位数字2，7，1，8，2，8中有2个2，2个8，在每一种排列中它们之间的顺序没有区别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，相当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于对应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2个元素的顺序是固定的，故所组成的6位数密码有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（个），故选B.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6_AS.54_1#d38c8a610?vop=1&amp;pid=e09e23c0e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19797"/>
                <a:ext cx="10533888" cy="952500"/>
              </a:xfrm>
              <a:prstGeom prst="rect">
                <a:avLst/>
              </a:prstGeom>
              <a:blipFill>
                <a:blip r:embed="rId5"/>
                <a:stretch>
                  <a:fillRect l="-1389" r="-58" b="-382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5_1#20dabf337?vop=1&amp;pid=e09e23c0e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4名男生（包括甲）和3名女生（包括乙、丙）站成一排，按下列要求分别有多少种不同的站法？</a:t>
            </a:r>
            <a:endParaRPr lang="en-US" altLang="zh-CN" sz="1800" dirty="0"/>
          </a:p>
        </p:txBody>
      </p:sp>
      <p:sp>
        <p:nvSpPr>
          <p:cNvPr id="3" name="QO_7_BD.56_1#ad29e41c4?vop=1&amp;pid=20dabf337&amp;color=0,0,0&amp;vtp=1&amp;bbb=1"/>
          <p:cNvSpPr/>
          <p:nvPr/>
        </p:nvSpPr>
        <p:spPr>
          <a:xfrm>
            <a:off x="832104" y="144969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（1）3名女生不相邻.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N.57_1#ad29e41c4?vop=1&amp;pid=20dabf337&amp;color=0,0,0&amp;vtp=1&amp;bbb=1&amp;hb=1"/>
              <p:cNvSpPr/>
              <p:nvPr/>
            </p:nvSpPr>
            <p:spPr>
              <a:xfrm>
                <a:off x="832104" y="1823712"/>
                <a:ext cx="10533888" cy="7946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【解】先安排男生，有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种情况，再将3名女生插空，有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3名女生不相邻的站法有</a:t>
                </a:r>
              </a:p>
              <a:p>
                <a:pPr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（提示：不相邻问题用插空法）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7_AN.57_1#ad29e41c4?vop=1&amp;pid=20dabf3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23712"/>
                <a:ext cx="10533888" cy="794639"/>
              </a:xfrm>
              <a:prstGeom prst="rect">
                <a:avLst/>
              </a:prstGeom>
              <a:blipFill>
                <a:blip r:embed="rId3"/>
                <a:stretch>
                  <a:fillRect l="-1389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7_BD.58_1#80daecb1f?vop=1&amp;pid=20dabf337&amp;color=0,0,0&amp;vtp=1&amp;bbb=1"/>
          <p:cNvSpPr/>
          <p:nvPr/>
        </p:nvSpPr>
        <p:spPr>
          <a:xfrm>
            <a:off x="832104" y="2625018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（2）男生甲不在排头，女生乙不在排尾.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7_AN.59_1#80daecb1f?vop=1&amp;pid=20dabf337&amp;color=0,0,0&amp;vtp=1&amp;bbb=1&amp;hb=1"/>
              <p:cNvSpPr/>
              <p:nvPr/>
            </p:nvSpPr>
            <p:spPr>
              <a:xfrm>
                <a:off x="832104" y="2989508"/>
                <a:ext cx="10533888" cy="12372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【解】4名男生和3名女生站成一排，共有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种情况，其中男生甲在排头的情况有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，女生乙在排尾的</a:t>
                </a: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种，男生甲在排头的同时，女生乙在排尾的情况有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所以男生甲不在排头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，女生乙不在排尾的站法有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7_AN.59_1#80daecb1f?vop=1&amp;pid=20dabf3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89508"/>
                <a:ext cx="10533888" cy="1237234"/>
              </a:xfrm>
              <a:prstGeom prst="rect">
                <a:avLst/>
              </a:prstGeom>
              <a:blipFill>
                <a:blip r:embed="rId4"/>
                <a:stretch>
                  <a:fillRect l="-1389" r="-58" b="-113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7_BD.60_1#e901580cb?vop=1&amp;pid=20dabf337&amp;color=0,0,0&amp;vtp=1&amp;bbb=1"/>
          <p:cNvSpPr/>
          <p:nvPr/>
        </p:nvSpPr>
        <p:spPr>
          <a:xfrm>
            <a:off x="832104" y="4230742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（3）甲、乙、丙3人从左到右的顺序不变.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7_AN.61_1#e901580cb?vop=1&amp;pid=20dabf337&amp;color=0,0,0&amp;vtp=1&amp;bbb=1"/>
              <p:cNvSpPr/>
              <p:nvPr/>
            </p:nvSpPr>
            <p:spPr>
              <a:xfrm>
                <a:off x="832104" y="4595232"/>
                <a:ext cx="10533888" cy="533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【解】甲、乙、丙3人从左到右的顺序不变，即站法有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7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FF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（提示：定序问题用倍缩法）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O_7_AN.61_1#e901580cb?vop=1&amp;pid=20dabf3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95232"/>
                <a:ext cx="10533888" cy="533400"/>
              </a:xfrm>
              <a:prstGeom prst="rect">
                <a:avLst/>
              </a:prstGeom>
              <a:blipFill>
                <a:blip r:embed="rId5"/>
                <a:stretch>
                  <a:fillRect l="-1389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2_1#447f19ce0?vop=1&amp;pid=9d77a663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在某社团开放日的展示活动中，辩论社、国学社、摄影社、魔方社、天文社5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个社团的摊位排成一列，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其中辩论社与国学社必须相邻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那么不同的排法有(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63_1#447f19ce0.bracket?vop=1&amp;pid=9d77a6637&amp;color=0,0,0&amp;vpa=17&amp;vtp=1"/>
          <p:cNvSpPr/>
          <p:nvPr/>
        </p:nvSpPr>
        <p:spPr>
          <a:xfrm>
            <a:off x="60446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62_2#447f19ce0.choices?vop=1&amp;pid=9d77a663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endParaRPr lang="en-US" altLang="zh-CN" sz="1800" dirty="0"/>
          </a:p>
        </p:txBody>
      </p:sp>
      <p:sp>
        <p:nvSpPr>
          <p:cNvPr id="5" name="QC_5_EX.64_1#447f19ce0?vop=1&amp;pid=9d77a6637&amp;color=0,0,0&amp;vtp=1&amp;bbb=1&amp;hb=1"/>
          <p:cNvSpPr/>
          <p:nvPr/>
        </p:nvSpPr>
        <p:spPr>
          <a:xfrm>
            <a:off x="832104" y="2313297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将辩论社与国学社捆绑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看成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个整体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与其他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个社团排成一列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再考虑辩论社与国学社的顺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可得结果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5_1#447f19ce0?vop=1&amp;pid=9d77a6637&amp;color=0,0,0&amp;vtp=1&amp;bbb=1&amp;hb=1"/>
              <p:cNvSpPr/>
              <p:nvPr/>
            </p:nvSpPr>
            <p:spPr>
              <a:xfrm>
                <a:off x="832104" y="3086092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【解析】将辩论社与国学社捆绑，看成1个整体，与其他3个社团排成一列，有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.又辩论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社与国学社的内部排序有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2种情况，则满足题意的排法有48种.故选B.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65_1#447f19ce0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86092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5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66_1#20a844ca4?vop=1&amp;pid=9d77a6637&amp;color=0,0,0&amp;vtp=1&amp;bt=1&amp;bbb=1&amp;hb=1"/>
              <p:cNvSpPr/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某校要求出一期关于冬奥会的主题黑板报，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小亮在书写某届冬奥会的主题“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Together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for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Shared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Future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”时，只记得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Future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包含的字母，忘记了正确拼写顺序.若小亮乱写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，则小亮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写正确的概率是(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66_1#20a844ca4?vop=1&amp;pid=9d77a66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189355"/>
              </a:xfrm>
              <a:prstGeom prst="rect">
                <a:avLst/>
              </a:prstGeom>
              <a:blipFill>
                <a:blip r:embed="rId3"/>
                <a:stretch>
                  <a:fillRect l="-1389" r="-289" b="-123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67_1#20a844ca4.bracket?vop=1&amp;pid=9d77a6637&amp;color=0,0,0&amp;vpa=18&amp;vtp=1"/>
          <p:cNvSpPr/>
          <p:nvPr/>
        </p:nvSpPr>
        <p:spPr>
          <a:xfrm>
            <a:off x="2615660" y="19048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66_2#20a844ca4.choices?vop=1&amp;pid=9d77a6637&amp;color=0,0,0&amp;vtp=1&amp;bbb=1"/>
              <p:cNvSpPr/>
              <p:nvPr/>
            </p:nvSpPr>
            <p:spPr>
              <a:xfrm>
                <a:off x="832104" y="2275832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696972" algn="l"/>
                    <a:tab pos="5368544" algn="l"/>
                    <a:tab pos="80528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240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180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480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5_BD.66_2#20a844ca4.choices?vop=1&amp;pid=9d77a66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75832"/>
                <a:ext cx="10533888" cy="525971"/>
              </a:xfrm>
              <a:prstGeom prst="rect">
                <a:avLst/>
              </a:prstGeom>
              <a:blipFill>
                <a:blip r:embed="rId4"/>
                <a:stretch>
                  <a:fillRect l="-1389" b="-149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EX.68_1#20a844ca4?vop=1&amp;pid=9d77a6637&amp;color=0,0,0&amp;vtp=1&amp;bbb=1&amp;hb=1"/>
              <p:cNvSpPr/>
              <p:nvPr/>
            </p:nvSpPr>
            <p:spPr>
              <a:xfrm>
                <a:off x="832104" y="2812725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</a:pPr>
                <a:r>
                  <a:rPr lang="en-US" altLang="zh-CN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攻略上分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Future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个相同的字母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u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相当于这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个字母顺序固定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所有拼写顺序可以由倍缩法求得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EX.68_1#20a844ca4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812725"/>
                <a:ext cx="10533888" cy="360680"/>
              </a:xfrm>
              <a:prstGeom prst="rect">
                <a:avLst/>
              </a:prstGeom>
              <a:blipFill>
                <a:blip r:embed="rId5"/>
                <a:stretch>
                  <a:fillRect l="-1389" t="-3333" r="-2083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69_1#20a844ca4?vop=1&amp;pid=9d77a6637&amp;color=0,0,0&amp;vtp=1&amp;bbb=1&amp;hb=1"/>
              <p:cNvSpPr/>
              <p:nvPr/>
            </p:nvSpPr>
            <p:spPr>
              <a:xfrm>
                <a:off x="832104" y="3177215"/>
                <a:ext cx="10533888" cy="10593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【解析】由于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Future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中有2个相同的字母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u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，因此小亮乱写，共有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（种）写法，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正确的写法只有1</a:t>
                </a:r>
              </a:p>
              <a:p>
                <a:pPr latinLnBrk="1">
                  <a:lnSpc>
                    <a:spcPts val="45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，所以若小亮乱写，则小亮写正确的概率是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360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.故选A.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69_1#20a844ca4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77215"/>
                <a:ext cx="10533888" cy="1059307"/>
              </a:xfrm>
              <a:prstGeom prst="rect">
                <a:avLst/>
              </a:prstGeom>
              <a:blipFill>
                <a:blip r:embed="rId6"/>
                <a:stretch>
                  <a:fillRect l="-1389" r="-174" b="-80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0_1#be53417e2?vop=1&amp;pid=9d77a6637&amp;color=0,0,0&amp;vtp=1&amp;bt=1&amp;bbb=1&amp;hb=1"/>
          <p:cNvSpPr/>
          <p:nvPr/>
        </p:nvSpPr>
        <p:spPr>
          <a:xfrm>
            <a:off x="832104" y="1080000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袋中装有红色小球1个、黄色小球2个、绿色小球3个，小球除了颜色外完全相同，现从中取出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5个小球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排成一行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，相同颜色的小球不能相邻，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则不同的排法种数为(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71_1#be53417e2.bracket?vop=1&amp;pid=9d77a6637&amp;color=0,0,0&amp;vpa=19&amp;vtp=1"/>
          <p:cNvSpPr/>
          <p:nvPr/>
        </p:nvSpPr>
        <p:spPr>
          <a:xfrm>
            <a:off x="6959060" y="1477129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70_2#be53417e2.choices?vop=1&amp;pid=9d77a6637&amp;color=0,0,0&amp;vtp=1&amp;bbb=1"/>
          <p:cNvSpPr/>
          <p:nvPr/>
        </p:nvSpPr>
        <p:spPr>
          <a:xfrm>
            <a:off x="832104" y="1889815"/>
            <a:ext cx="10533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100"/>
              </a:lnSpc>
              <a:tabLst>
                <a:tab pos="2601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endParaRPr lang="en-US" altLang="zh-CN" sz="1800" dirty="0"/>
          </a:p>
        </p:txBody>
      </p:sp>
      <p:sp>
        <p:nvSpPr>
          <p:cNvPr id="5" name="QC_5_EX.72_1#be53417e2?vop=1&amp;pid=9d77a6637&amp;color=0,0,0&amp;vtp=1&amp;bbb=1&amp;hb=1"/>
          <p:cNvSpPr/>
          <p:nvPr/>
        </p:nvSpPr>
        <p:spPr>
          <a:xfrm>
            <a:off x="832104" y="2290564"/>
            <a:ext cx="10533888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因为从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个小球中取出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个小球且相同颜色的小球不能相邻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同色小球没有区别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所以可以根据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剩下的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个小球的颜色进行分类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5_AS.73_1#be53417e2?vop=1&amp;pid=9d77a6637&amp;color=0,0,0&amp;vtp=1&amp;bbb=1&amp;hb=1"/>
              <p:cNvSpPr/>
              <p:nvPr/>
            </p:nvSpPr>
            <p:spPr>
              <a:xfrm>
                <a:off x="832104" y="3094474"/>
                <a:ext cx="10533888" cy="246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【解析】剩下的1个小球是红色小球时，排法种数为1.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1个小球是黄色小球时，排法种数为2.</a:t>
                </a:r>
                <a:endParaRPr lang="en-US" altLang="zh-CN" sz="1800" dirty="0"/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剩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1个小球是绿色小球时，当红色小球在2个黄色小球之间时，有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（种）排法；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2个绿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色小球插入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1个红球与2个黄球形成的4个空位中，同时注意到2个绿球没有顺序区别）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红色小球不在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2个黄色小球之间时，有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2×3=6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所以不同的排法种数是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1+2+6+6=15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C_5_AS.73_1#be53417e2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94474"/>
                <a:ext cx="10533888" cy="2462530"/>
              </a:xfrm>
              <a:prstGeom prst="rect">
                <a:avLst/>
              </a:prstGeom>
              <a:blipFill>
                <a:blip r:embed="rId3"/>
                <a:stretch>
                  <a:fillRect l="-1389" r="-231" b="-54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4_1#3be693e98?vop=1&amp;pid=9d77a663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在某班进行的歌唱比赛中，共有6位选手参加，其中有3位女生（包括甲）和3位男生.如果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3位男生中任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何两人都不能连着出场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，且女生甲不能排在最后一个，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那么出场顺序的排法种数为(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75_1#3be693e98.bracket?vop=1&amp;pid=9d77a6637&amp;color=0,0,0&amp;vpa=20&amp;vtp=1"/>
          <p:cNvSpPr/>
          <p:nvPr/>
        </p:nvSpPr>
        <p:spPr>
          <a:xfrm>
            <a:off x="92450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74_2#3be693e98.choices?vop=1&amp;pid=9d77a663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39822" algn="l"/>
                <a:tab pos="5241544" algn="l"/>
                <a:tab pos="79829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132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144</a:t>
            </a:r>
            <a:endParaRPr lang="en-US" altLang="zh-CN" sz="1800" dirty="0"/>
          </a:p>
        </p:txBody>
      </p:sp>
      <p:sp>
        <p:nvSpPr>
          <p:cNvPr id="5" name="QC_5_EX.76_1#3be693e98?vop=1&amp;pid=9d77a6637&amp;color=0,0,0&amp;vtp=1&amp;bbb=1"/>
          <p:cNvSpPr/>
          <p:nvPr/>
        </p:nvSpPr>
        <p:spPr>
          <a:xfrm>
            <a:off x="832104" y="230828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先排女生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再利用插空法排男生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同时要注意剔除女生甲排在最后一个的情况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77_1#3be693e98?vop=1&amp;pid=9d77a6637&amp;color=0,0,0&amp;vtp=1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【解析】第一步：先不考虑女生甲的位置限制，计算3位男生中任何两人都不连着出场的排法种数.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3位女生，有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种排法，3位女生排好后会产生4个空位，从这4个空位中选3个排男生，共有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，根据分步乘法计数原理，不考虑女生甲位置限制时，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3位男生中任何两人都不连着出场的排法种数为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：计算女生甲排在最后一个且3位男生中任何两人都不连着出场的排法种数.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女生甲排在最后一个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，则先排另外2位女生，有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种排法，这2位女生排好后会产生3个空位，这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3个空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位用来排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3位男生，有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种排法，根据分步乘法计数原理，女生甲排在最后一个且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3位男生中任何两人都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不连着出场的排法种数为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，根据题意，满足题目要求的排法有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144−12=132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77_1#3be693e98?vop=1&amp;pid=9d77a66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r="-405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78_1#d329c8fd2?vop=1&amp;pid=9d77a6637&amp;color=0,0,0&amp;vtp=1&amp;bt=1&amp;bbb=1&amp;hb=1"/>
              <p:cNvSpPr/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有一个游戏，规则如下：如图，在圆上有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𝐹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𝐺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𝐻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共八个点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，一枚棋子起始位置在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处，抛掷一枚质地均匀的骰子.若骰子正面向上的点数为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=1,2,⋯,6)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，则棋子前进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，每步从一个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点按顺时针方向前进到相邻的另一个点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，可以循环进行，抛掷三次骰子后，游戏结束.若此时棋子在点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则游戏过关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试问游戏结束时过关的概率为(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BD.78_1#d329c8fd2?vop=1&amp;pid=9d77a66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1608455"/>
              </a:xfrm>
              <a:prstGeom prst="rect">
                <a:avLst/>
              </a:prstGeom>
              <a:blipFill>
                <a:blip r:embed="rId3"/>
                <a:stretch>
                  <a:fillRect l="-1389" r="-3241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79_1#d329c8fd2.bracket?vop=1&amp;pid=9d77a6637&amp;color=0,0,0&amp;vpa=21&amp;vtp=1"/>
          <p:cNvSpPr/>
          <p:nvPr/>
        </p:nvSpPr>
        <p:spPr>
          <a:xfrm>
            <a:off x="5185823" y="23239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pic>
        <p:nvPicPr>
          <p:cNvPr id="4" name="QC_5_BD.78_2#d329c8fd2?vop=1&amp;pid=9d77a6637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58384" y="2809232"/>
            <a:ext cx="1481328" cy="156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BD.78_3#d329c8fd2.choices?vop=1&amp;pid=9d77a6637&amp;color=0,0,0&amp;vtp=1&amp;bbb=1"/>
              <p:cNvSpPr/>
              <p:nvPr/>
            </p:nvSpPr>
            <p:spPr>
              <a:xfrm>
                <a:off x="832104" y="4511032"/>
                <a:ext cx="10533888" cy="5259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4500"/>
                  </a:lnSpc>
                  <a:tabLst>
                    <a:tab pos="2750947" algn="l"/>
                    <a:tab pos="5463794" algn="l"/>
                    <a:tab pos="81004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18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5_BD.78_3#d329c8fd2.choices?vop=1&amp;pid=9d77a66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11032"/>
                <a:ext cx="10533888" cy="525971"/>
              </a:xfrm>
              <a:prstGeom prst="rect">
                <a:avLst/>
              </a:prstGeom>
              <a:blipFill>
                <a:blip r:embed="rId5"/>
                <a:stretch>
                  <a:fillRect l="-1389" b="-151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0_1#d329c8fd2?vop=1&amp;pid=9d77a6637&amp;color=0,0,0&amp;vtp=1&amp;bt=1&amp;bbb=1"/>
              <p:cNvSpPr/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【解析】三次点数之和为8或16的有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(1,1,6)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(2,2,4)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(2,3,3)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(4,6,6)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(5,5,6)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，共有7种组合，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2种组合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(1,2,5)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(1,3,4)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可以分别排列出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（种）结果，共有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=2×6=12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（种）结果；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5种组合可以分别排列出3种结果，共有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5×3=15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（种）结果.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分类加法计数原理知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12+15=27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（种）结果.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拋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三次骰子共有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6×6×6=216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（种）结果，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拋掷三次骰子后棋子恰好又回到点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处的概率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27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216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5_AS.80_1#d329c8fd2?vop=1&amp;pid=9d77a6637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514600"/>
              </a:xfrm>
              <a:prstGeom prst="rect">
                <a:avLst/>
              </a:prstGeom>
              <a:blipFill>
                <a:blip r:embed="rId3"/>
                <a:stretch>
                  <a:fillRect l="-1389" r="-1100" b="-314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3_BD#f9b5dd567.fixed?pid=bc1d22f5b&amp;color=195,214,0&amp;vtp=1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6.2.1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排列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6.2.2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排列数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3_BD#f9b5dd567.fixed?pid=bc1d22f5b&amp;color=195,214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1_1#d500251b1?vop=1&amp;pid=9d77a6637&amp;color=0,0,0&amp;vtp=1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一排座位共有7个，现有6位同学来坐，每人只能坐1个座位，其中甲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、乙两人不能坐在相邻的两个座位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上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则不同的坐法有(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5_AN.82_1#d500251b1.bracket?vop=1&amp;pid=9d77a6637&amp;color=0,0,0&amp;vpa=22&amp;vtp=1"/>
          <p:cNvSpPr/>
          <p:nvPr/>
        </p:nvSpPr>
        <p:spPr>
          <a:xfrm>
            <a:off x="307286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81_2#d500251b1.choices?vop=1&amp;pid=9d77a6637&amp;color=0,0,0&amp;vtp=1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5_AS.83_1#d500251b1?vop=1&amp;pid=9d77a6637&amp;color=0,0,0&amp;vtp=1&amp;bbb=1&amp;hb=1"/>
              <p:cNvSpPr/>
              <p:nvPr/>
            </p:nvSpPr>
            <p:spPr>
              <a:xfrm>
                <a:off x="832104" y="2266307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【解析】当一排座位共有7个，现有6位同学来坐，每人只能坐1个座位时，不同的坐法有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一排座位共有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7个，现有6位同学来坐，每人只能坐1个座位，其中甲、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乙两人坐在相邻的两个座位上时，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不同的坐法有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所以甲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、乙两人不能坐在相邻的两个座位上时，不同的坐法有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040−1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440=3</m:t>
                    </m:r>
                    <m:r>
                      <m:rPr>
                        <m:nor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5_AS.83_1#d500251b1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r="-2951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4_1#0ad9ce2ce?vop=1&amp;pid=9d77a6637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）甲、乙、丙、丁、戊五人并排站成一排，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下列说法正确的是(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5_AN.85_1#0ad9ce2ce.bracket?vop=1&amp;pid=9d77a6637&amp;color=0,0,0&amp;vpa=23&amp;vtp=1&amp;bbb=1"/>
          <p:cNvSpPr/>
          <p:nvPr/>
        </p:nvSpPr>
        <p:spPr>
          <a:xfrm>
            <a:off x="8202072" y="1076190"/>
            <a:ext cx="4968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AD</a:t>
            </a:r>
            <a:endParaRPr lang="en-US" altLang="zh-CN" dirty="0"/>
          </a:p>
        </p:txBody>
      </p:sp>
      <p:sp>
        <p:nvSpPr>
          <p:cNvPr id="4" name="QC_5_BD.84_2#0ad9ce2ce.choices?vop=1&amp;pid=9d77a6637&amp;color=0,0,0&amp;vtp=1&amp;bbb=1"/>
          <p:cNvSpPr/>
          <p:nvPr/>
        </p:nvSpPr>
        <p:spPr>
          <a:xfrm>
            <a:off x="832104" y="149402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如果甲、乙必须相邻且乙在甲的右边，那么不同的站法有24种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若最左端只能排甲或乙，最右端不能排甲，则不同的站法共有18种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甲、乙不相邻的站法种数为70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甲、乙、丙按从左到右的顺序排列的站法有20种</a:t>
            </a:r>
            <a:endParaRPr lang="en-US" altLang="zh-CN" sz="1800" dirty="0"/>
          </a:p>
        </p:txBody>
      </p:sp>
      <p:sp>
        <p:nvSpPr>
          <p:cNvPr id="5" name="QC_5_EX.86_1#0ad9ce2ce?vop=1&amp;pid=9d77a6637&amp;color=0,0,0&amp;vtp=1&amp;bbb=1"/>
          <p:cNvSpPr/>
          <p:nvPr/>
        </p:nvSpPr>
        <p:spPr>
          <a:xfrm>
            <a:off x="832104" y="3140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根据选项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结合特殊元素优先法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插空法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捆绑法和倍缩法计算即可求解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87_1#0ad9ce2ce?vop=1&amp;pid=9d77a6637&amp;color=0,0,0&amp;vtp=1&amp;bt=1&amp;bbb=1&amp;hb=1"/>
              <p:cNvSpPr/>
              <p:nvPr/>
            </p:nvSpPr>
            <p:spPr>
              <a:xfrm>
                <a:off x="832104" y="1080000"/>
                <a:ext cx="10533888" cy="3352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【解析】对于A，甲、乙必须相邻且乙在甲的右边，将甲、乙看成一个整体，与丙、丁、戊全排列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（种）站法，故A正确；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B，若甲站在最左端，乙和丙、丁、戊全排列，则有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（种）站法，若乙站在最左端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，且甲不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在最右端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（种）站法，故共有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24+18=42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（种）不同的站法，故B错误；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C，先将丙、丁、戊三人排成一排，再将甲、乙安排在三人形成的4个空位中，有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，故C错误；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D，甲、乙、丙、丁、戊五人全排列有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（种）站法，甲、乙、丙全排列有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站法，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则甲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、乙、丙按从左到右的顺序排列的站法有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120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（种），故D正确.故选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5_AS.87_1#0ad9ce2ce?vop=1&amp;pid=9d77a66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352800"/>
              </a:xfrm>
              <a:prstGeom prst="rect">
                <a:avLst/>
              </a:prstGeom>
              <a:blipFill>
                <a:blip r:embed="rId3"/>
                <a:stretch>
                  <a:fillRect l="-1389" r="-3067" b="-2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88_1#3c943c867?vop=1&amp;pid=9d77a6637&amp;color=0,0,0&amp;vtp=1&amp;bt=1&amp;bbb=1&amp;hb=1"/>
          <p:cNvSpPr/>
          <p:nvPr/>
        </p:nvSpPr>
        <p:spPr>
          <a:xfrm>
            <a:off x="832104" y="108000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新情境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第24届冬季奥林匹克运动会开幕式以二十四节气的方式开始倒计时，创意新颖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，惊艳了全球观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众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.某中学为了弘扬我国二十四节气文化，特制作出“立春”“惊蛰”“清明”“立夏”“芒种”“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小暑”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六张知识展板分别放置在六个并排的文化橱窗里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，要求“立春”和“惊蛰”两块展板相邻，且“清明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”与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惊蛰”两块展板不相邻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，则不同的放置方式有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.（用数字作答）</a:t>
            </a:r>
            <a:endParaRPr lang="en-US" altLang="zh-CN" dirty="0"/>
          </a:p>
        </p:txBody>
      </p:sp>
      <p:sp>
        <p:nvSpPr>
          <p:cNvPr id="3" name="QB_5_AN.89_1#3c943c867.blank?vop=1&amp;pid=9d77a6637&amp;color=0,0,0&amp;vpa=24&amp;vtp=1&amp;bbb=1"/>
          <p:cNvSpPr/>
          <p:nvPr/>
        </p:nvSpPr>
        <p:spPr>
          <a:xfrm>
            <a:off x="5612860" y="228586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192</a:t>
            </a:r>
            <a:endParaRPr lang="en-US" altLang="zh-CN" dirty="0"/>
          </a:p>
        </p:txBody>
      </p:sp>
      <p:sp>
        <p:nvSpPr>
          <p:cNvPr id="4" name="QB_5_EX.90_1#3c943c867?vop=1&amp;pid=9d77a6637&amp;color=0,0,0&amp;vtp=1&amp;bbb=1&amp;hb=1"/>
          <p:cNvSpPr/>
          <p:nvPr/>
        </p:nvSpPr>
        <p:spPr>
          <a:xfrm>
            <a:off x="832104" y="2729222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攻略上分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立春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惊蛰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两块展板相邻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且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清明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惊蛰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两块展板不相邻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需要综合运用捆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绑法和间接法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91_1#3c943c867?vop=1&amp;pid=9d77a6637&amp;color=0,0,0&amp;vtp=1&amp;bbb=1&amp;hb=1"/>
              <p:cNvSpPr/>
              <p:nvPr/>
            </p:nvSpPr>
            <p:spPr>
              <a:xfrm>
                <a:off x="832104" y="3502017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【解析】由题意得，只考虑“立春”和“惊蛰”相邻时，有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（种）放置方式，当“立春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惊蛰”与“惊蛰”和“清明”均相邻时，这三个展板只有2种放置方式，即“惊蛰”在中间，“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立春”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清明”在两侧，此时六个节气共有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（种）放置方式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，所以满足题意的放置方式有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240−48=192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5_AS.91_1#3c943c867?vop=1&amp;pid=9d77a6637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502017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r="-405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BD.92_1#73de5de25?vop=1&amp;pid=9d77a6637&amp;color=0,0,0&amp;vtp=1&amp;bt=1&amp;bbb=1&amp;hb=1"/>
              <p:cNvSpPr/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9个互不相同的向量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,9填入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的方格中，使得每行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、每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列的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3个向量的和都相等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，则不同的填法种数是</a:t>
                </a: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BD.92_1#73de5de25?vop=1&amp;pid=9d77a6637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770255"/>
              </a:xfrm>
              <a:prstGeom prst="rect">
                <a:avLst/>
              </a:prstGeom>
              <a:blipFill>
                <a:blip r:embed="rId3"/>
                <a:stretch>
                  <a:fillRect l="-1390" r="-1100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5_BD.92_1#73de5de25?vop=1&amp;pid=9d77a6637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03444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AN.93_1#73de5de25.blank?vop=1&amp;pid=9d77a6637&amp;color=0,0,0&amp;vpa=25&amp;vtp=1&amp;bbb=1"/>
          <p:cNvSpPr/>
          <p:nvPr/>
        </p:nvSpPr>
        <p:spPr>
          <a:xfrm>
            <a:off x="5530310" y="1447665"/>
            <a:ext cx="4333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72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94_1#73de5de25?vop=1&amp;pid=9d77a6637&amp;color=0,0,0&amp;vtp=1&amp;bbb=1"/>
              <p:cNvSpPr/>
              <p:nvPr/>
            </p:nvSpPr>
            <p:spPr>
              <a:xfrm>
                <a:off x="832104" y="1851017"/>
                <a:ext cx="10533888" cy="2805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【解析】已知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𝑖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,9，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么向量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的所有可能情况有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(1,−1)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，共9种.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设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、每列的3个向量的和为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∈{−3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,0,1,2,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3行向量和等于3列向量和，且所有向量和为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4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1" i="1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𝒂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分量都为0，所以</a:t>
                </a:r>
                <a14:m>
                  <m:oMath xmlns:m="http://schemas.openxmlformats.org/officeDocument/2006/math">
                    <m:r>
                      <a:rPr lang="en-US" altLang="zh-CN" sz="1800" b="1" i="1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𝒔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=(0,0)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要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使每行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、每列的3个向量和为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(0,0)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，则每行、每列的3个向量的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分量的和与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分量的和都为0.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5_AS.94_1#73de5de25?vop=1&amp;pid=9d77a6637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10533888" cy="2805430"/>
              </a:xfrm>
              <a:prstGeom prst="rect">
                <a:avLst/>
              </a:prstGeom>
              <a:blipFill>
                <a:blip r:embed="rId5"/>
                <a:stretch>
                  <a:fillRect l="-1389" b="-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5_AS.94_2#73de5de25?vop=1&amp;pid=9d77a6637&amp;color=0,0,0&amp;mp=1&amp;vtp=1&amp;bt=1&amp;bbb=1&amp;hb=1"/>
              <p:cNvSpPr/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分量，3个数的和为0，有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这一种组合情况；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分量，3个数的和为0，也有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(−1,0,1)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这一种组合情况.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确定第一行的填法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，第一行的3个向量的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分量都要满足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(−1,0,1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的组合，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分量的排列有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分量的排列也有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（种），所以第一行的填法有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6×6=36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第一行确定后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，第二行第一列的向量的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分量要与第一行第一列和第三行第一列的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分量的和为0，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量同理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，所以第二行第一列的向量的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分量只有2种选择，而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分量确定后，该向量的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分量也随之确定，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该向量确定后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，第二行第二列、第二行第三列的向量也唯一确定，第三行的向量也就随之确定.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所以不同的填法种数是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36×2=72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5_AS.94_2#73de5de25?vop=1&amp;pid=9d77a6637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88030"/>
              </a:xfrm>
              <a:prstGeom prst="rect">
                <a:avLst/>
              </a:prstGeom>
              <a:blipFill>
                <a:blip r:embed="rId3"/>
                <a:stretch>
                  <a:fillRect l="-1389" r="-637" b="-4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_1#7a4efebeb?vop=1&amp;pid=a47980316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下列问题不属于排列问题的是(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2_1#7a4efebeb.bracket?vop=1&amp;pid=a47980316&amp;color=0,0,0&amp;vpa=1&amp;vtp=1"/>
          <p:cNvSpPr/>
          <p:nvPr/>
        </p:nvSpPr>
        <p:spPr>
          <a:xfrm>
            <a:off x="429047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_2#7a4efebeb.choices?vop=1&amp;pid=a47980316&amp;color=0,0,0&amp;vtp=1&amp;bbb=1"/>
          <p:cNvSpPr/>
          <p:nvPr/>
        </p:nvSpPr>
        <p:spPr>
          <a:xfrm>
            <a:off x="832104" y="1494020"/>
            <a:ext cx="10533888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从10个人中选2人分别去种树和扫地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从班上30名男生中选出5人组成一个篮球队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从班上30名学生中选出6人，分别担任6科课代表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从1，2，3，4，5这5个数字中取出2个不同的数字组成一个两位数</a:t>
            </a:r>
            <a:endParaRPr lang="en-US" altLang="zh-CN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_1#7a4efebeb?vop=1&amp;pid=a47980316&amp;color=0,0,0&amp;vtp=1&amp;bt=1&amp;bbb=1&amp;hb=1"/>
          <p:cNvSpPr/>
          <p:nvPr/>
        </p:nvSpPr>
        <p:spPr>
          <a:xfrm>
            <a:off x="832104" y="1080000"/>
            <a:ext cx="10533888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【解析】对于A，从10个人中选2人分别去种树和扫地，因为工作内容不一样，故有顺序，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属于排列问题，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A不满足题意；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B，从班上30名男生中选出5人组成一个篮球队，没有顺序，所以不属于排列问题，故B满足题意；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C，从班上30名学生中选出6人，分别担任6科课代表，因为科目不相同，故有顺序，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属于排列问题，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C不满足题意；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D，从1，2，3，4，5这5个数字中取出2个不同的数字组成一个两位数，数字所在位置有顺序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，属于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，故D不满足题意.故选B.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关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键点拨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微软雅黑" pitchFamily="34" charset="-120"/>
              </a:rPr>
              <a:t>    </a:t>
            </a:r>
            <a:r>
              <a:rPr lang="en-US" altLang="zh-CN" b="0" i="0" spc="-10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判断一个问题是不是排列问题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关键在于选出的不同元素是否与顺序有关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若与顺序有关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则是排列问题</a:t>
            </a:r>
            <a:r>
              <a:rPr lang="en-US" altLang="zh-CN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pc="-1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_1#1dd312178?vop=1&amp;pid=a47980316&amp;color=0,0,0&amp;vtp=1&amp;bt=1&amp;bbb=1"/>
          <p:cNvSpPr/>
          <p:nvPr/>
        </p:nvSpPr>
        <p:spPr>
          <a:xfrm>
            <a:off x="832104" y="1080000"/>
            <a:ext cx="10668000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教材变式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科技创新小组有10名同学，春节期间若互发一条问候微信，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则他们发出的微信总数是(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6_AN.5_1#1dd312178.bracket?vop=1&amp;pid=a47980316&amp;color=0,0,0&amp;vpa=2&amp;vtp=1"/>
          <p:cNvSpPr/>
          <p:nvPr/>
        </p:nvSpPr>
        <p:spPr>
          <a:xfrm>
            <a:off x="10843672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_2#1dd312178.choices?vop=1&amp;pid=a47980316&amp;color=0,0,0&amp;vtp=1&amp;bbb=1"/>
          <p:cNvSpPr/>
          <p:nvPr/>
        </p:nvSpPr>
        <p:spPr>
          <a:xfrm>
            <a:off x="832104" y="1489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90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6_1#1dd312178?vop=1&amp;pid=a47980316&amp;color=0,0,0&amp;vtp=1&amp;bbb=1"/>
              <p:cNvSpPr/>
              <p:nvPr/>
            </p:nvSpPr>
            <p:spPr>
              <a:xfrm>
                <a:off x="832104" y="1904293"/>
                <a:ext cx="10533888" cy="363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【解析】由题意可知，每两位同学之间都要互发一条问候微信，所以他们发出的微信总数是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10×9=90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6_1#1dd312178?vop=1&amp;pid=a47980316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4293"/>
                <a:ext cx="10533888" cy="363855"/>
              </a:xfrm>
              <a:prstGeom prst="rect">
                <a:avLst/>
              </a:prstGeom>
              <a:blipFill>
                <a:blip r:embed="rId3"/>
                <a:stretch>
                  <a:fillRect l="-1389" r="-231" b="-3833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7_1#e00c32d61?vop=1&amp;pid=827a94ba9&amp;color=0,0,0&amp;vtp=1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18×19×20×21×⋯×30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可以表示为(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7_1#e00c32d61?vop=1&amp;pid=827a94ba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l="-1389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8_1#e00c32d61.bracket?vop=1&amp;pid=827a94ba9&amp;color=0,0,0&amp;vpa=3&amp;vtp=1"/>
          <p:cNvSpPr/>
          <p:nvPr/>
        </p:nvSpPr>
        <p:spPr>
          <a:xfrm>
            <a:off x="5239798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7_2#e00c32d61.choices?vop=1&amp;pid=827a94ba9&amp;color=0,0,0&amp;vtp=1&amp;bbb=1"/>
              <p:cNvSpPr/>
              <p:nvPr/>
            </p:nvSpPr>
            <p:spPr>
              <a:xfrm>
                <a:off x="832104" y="1489003"/>
                <a:ext cx="10533888" cy="36785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700147" algn="l"/>
                    <a:tab pos="5374894" algn="l"/>
                    <a:tab pos="804964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12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14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7_2#e00c32d61.choices?vop=1&amp;pid=827a94b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67856"/>
              </a:xfrm>
              <a:prstGeom prst="rect">
                <a:avLst/>
              </a:prstGeom>
              <a:blipFill>
                <a:blip r:embed="rId4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9_1#e00c32d61?vop=1&amp;pid=827a94ba9&amp;color=0,0,0&amp;vtp=1&amp;bbb=1"/>
              <p:cNvSpPr/>
              <p:nvPr/>
            </p:nvSpPr>
            <p:spPr>
              <a:xfrm>
                <a:off x="832104" y="1901436"/>
                <a:ext cx="10533888" cy="37319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【解析】根据排列数的定义得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18×19×20×21×⋯×30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可以表示为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6_AS.9_1#e00c32d61?vop=1&amp;pid=827a94b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1436"/>
                <a:ext cx="10533888" cy="373190"/>
              </a:xfrm>
              <a:prstGeom prst="rect">
                <a:avLst/>
              </a:prstGeom>
              <a:blipFill>
                <a:blip r:embed="rId5"/>
                <a:stretch>
                  <a:fillRect l="-1389" b="-3770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BD.10_1#aadf6090a?vop=1&amp;pid=827a94ba9&amp;color=0,0,0&amp;vtp=1&amp;bt=1&amp;bbb=1"/>
              <p:cNvSpPr/>
              <p:nvPr/>
            </p:nvSpPr>
            <p:spPr>
              <a:xfrm>
                <a:off x="832104" y="1080000"/>
                <a:ext cx="10533888" cy="37160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易错题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不等式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的解集为(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QC_6_BD.10_1#aadf6090a?vop=1&amp;pid=827a94ba9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1602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AN.11_1#aadf6090a.bracket?vop=1&amp;pid=827a94ba9&amp;color=0,0,0&amp;vpa=4&amp;vtp=1"/>
          <p:cNvSpPr/>
          <p:nvPr/>
        </p:nvSpPr>
        <p:spPr>
          <a:xfrm>
            <a:off x="4867624" y="1077968"/>
            <a:ext cx="331788" cy="37287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6_BD.10_2#aadf6090a.choices?vop=1&amp;pid=827a94ba9&amp;color=0,0,0&amp;vtp=1&amp;bbb=1"/>
              <p:cNvSpPr/>
              <p:nvPr/>
            </p:nvSpPr>
            <p:spPr>
              <a:xfrm>
                <a:off x="832104" y="1503481"/>
                <a:ext cx="10533888" cy="3562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706497" algn="l"/>
                    <a:tab pos="5374894" algn="l"/>
                    <a:tab pos="8055991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{4}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{5}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{6}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{7}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6_BD.10_2#aadf6090a.choices?vop=1&amp;pid=827a94ba9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503481"/>
                <a:ext cx="10533888" cy="356235"/>
              </a:xfrm>
              <a:prstGeom prst="rect">
                <a:avLst/>
              </a:prstGeom>
              <a:blipFill>
                <a:blip r:embed="rId4"/>
                <a:stretch>
                  <a:fillRect l="-1389" b="-413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AS.12_1#aadf6090a?vop=1&amp;pid=827a94ba9&amp;color=0,0,0&amp;vtp=1&amp;bbb=1&amp;hb=1"/>
              <p:cNvSpPr/>
              <p:nvPr/>
            </p:nvSpPr>
            <p:spPr>
              <a:xfrm>
                <a:off x="832104" y="1864098"/>
                <a:ext cx="10533888" cy="25101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(6−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&lt;6×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)！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，整理得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−15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+50&lt;0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解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5&lt;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&lt;10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，又因为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.故选C.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易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错警示</a:t>
                </a:r>
                <a:endParaRPr lang="en-US" altLang="zh-CN" sz="1800" dirty="0"/>
              </a:p>
              <a:p>
                <a:pPr algn="ctr"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忽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视排列数公式的隐含条件致错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 kern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表示从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个不同元素中取出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个元素的排列数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所以必有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如本题利用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zh-CN" altLang="en-US" b="0" i="0" kern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”；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得到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6_AS.12_1#aadf6090a?vop=1&amp;pid=827a94ba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64098"/>
                <a:ext cx="10533888" cy="2510155"/>
              </a:xfrm>
              <a:prstGeom prst="rect">
                <a:avLst/>
              </a:prstGeom>
              <a:blipFill>
                <a:blip r:embed="rId5"/>
                <a:stretch>
                  <a:fillRect l="-1389" b="-55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13_1#8d9adbf82?vop=1&amp;pid=827a94ba9&amp;color=0,0,0&amp;vtp=1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计算：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7_BD.14_1#380ef4d8d?vop=1&amp;pid=8d9adbf82&amp;color=0,0,0&amp;vtp=1&amp;bbb=1"/>
              <p:cNvSpPr/>
              <p:nvPr/>
            </p:nvSpPr>
            <p:spPr>
              <a:xfrm>
                <a:off x="832104" y="1488495"/>
                <a:ext cx="10533888" cy="3615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B_7_BD.14_1#380ef4d8d?vop=1&amp;pid=8d9adbf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8495"/>
                <a:ext cx="10533888" cy="361506"/>
              </a:xfrm>
              <a:prstGeom prst="rect">
                <a:avLst/>
              </a:prstGeom>
              <a:blipFill>
                <a:blip r:embed="rId3"/>
                <a:stretch>
                  <a:fillRect l="-1389" t="-3390"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7_AN.15_1#380ef4d8d.blank?vop=1&amp;pid=8d9adbf82&amp;color=0,0,0&amp;vpa=5&amp;vtp=1&amp;bbb=1"/>
          <p:cNvSpPr/>
          <p:nvPr/>
        </p:nvSpPr>
        <p:spPr>
          <a:xfrm>
            <a:off x="2557748" y="1442140"/>
            <a:ext cx="4333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7_AS.16_1#380ef4d8d?vop=1&amp;pid=8d9adbf82&amp;color=0,0,0&amp;vtp=1&amp;bbb=1"/>
              <p:cNvSpPr/>
              <p:nvPr/>
            </p:nvSpPr>
            <p:spPr>
              <a:xfrm>
                <a:off x="832104" y="1857367"/>
                <a:ext cx="10533888" cy="78320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方法一：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=3×4×3+4×3×2=60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方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法二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根据排列数的性质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可得，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=5×4×3=60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7_AS.16_1#380ef4d8d?vop=1&amp;pid=8d9adbf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7367"/>
                <a:ext cx="10533888" cy="783209"/>
              </a:xfrm>
              <a:prstGeom prst="rect">
                <a:avLst/>
              </a:prstGeom>
              <a:blipFill>
                <a:blip r:embed="rId4"/>
                <a:stretch>
                  <a:fillRect l="-1389" b="-179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7_BD.17_1#bbfdbe9db?vop=1&amp;pid=8d9adbf82&amp;color=0,0,0&amp;vtp=1&amp;bbb=1"/>
              <p:cNvSpPr/>
              <p:nvPr/>
            </p:nvSpPr>
            <p:spPr>
              <a:xfrm>
                <a:off x="832104" y="2685343"/>
                <a:ext cx="10533888" cy="37153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7_BD.17_1#bbfdbe9db?vop=1&amp;pid=8d9adbf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85343"/>
                <a:ext cx="10533888" cy="371539"/>
              </a:xfrm>
              <a:prstGeom prst="rect">
                <a:avLst/>
              </a:prstGeom>
              <a:blipFill>
                <a:blip r:embed="rId5"/>
                <a:stretch>
                  <a:fillRect l="-1389" b="-4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B_7_AN.18_1#bbfdbe9db.blank?vop=1&amp;pid=8d9adbf82&amp;color=0,0,0&amp;vpa=6&amp;vtp=1"/>
          <p:cNvSpPr/>
          <p:nvPr/>
        </p:nvSpPr>
        <p:spPr>
          <a:xfrm>
            <a:off x="3982371" y="2645719"/>
            <a:ext cx="300038" cy="373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3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B_7_AS.19_1#bbfdbe9db?vop=1&amp;pid=8d9adbf82&amp;color=0,0,0&amp;vtp=1&amp;bbb=1"/>
              <p:cNvSpPr/>
              <p:nvPr/>
            </p:nvSpPr>
            <p:spPr>
              <a:xfrm>
                <a:off x="832104" y="3060946"/>
                <a:ext cx="10533888" cy="1625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8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【解析】由题意，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(8−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9!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8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化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简可得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3=4×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(10−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)(9−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−19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+78=0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，解得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=13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≤8,</m:t>
                            </m:r>
                          </m:e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−1≤9,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8" name="QB_7_AS.19_1#bbfdbe9db?vop=1&amp;pid=8d9adbf82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0946"/>
                <a:ext cx="10533888" cy="1625600"/>
              </a:xfrm>
              <a:prstGeom prst="rect">
                <a:avLst/>
              </a:prstGeom>
              <a:blipFill>
                <a:blip r:embed="rId6"/>
                <a:stretch>
                  <a:fillRect l="-1389" b="-37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3209</Words>
  <Application>Microsoft Office PowerPoint</Application>
  <PresentationFormat>宽屏</PresentationFormat>
  <Paragraphs>295</Paragraphs>
  <Slides>35</Slides>
  <Notes>35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2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2025-10-20T08:49:20Z</dcterms:created>
  <dcterms:modified xsi:type="dcterms:W3CDTF">2025-10-20T08:54:01Z</dcterms:modified>
  <cp:category/>
  <cp:contentStatus/>
</cp:coreProperties>
</file>